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2" r:id="rId5"/>
    <p:sldId id="263" r:id="rId6"/>
    <p:sldId id="265" r:id="rId7"/>
    <p:sldId id="258" r:id="rId8"/>
    <p:sldId id="259" r:id="rId9"/>
    <p:sldId id="268" r:id="rId10"/>
    <p:sldId id="266" r:id="rId11"/>
    <p:sldId id="260" r:id="rId12"/>
    <p:sldId id="269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35"/>
    <a:srgbClr val="57FFBB"/>
    <a:srgbClr val="00FF99"/>
    <a:srgbClr val="FB776D"/>
    <a:srgbClr val="FA5C50"/>
    <a:srgbClr val="F3F763"/>
    <a:srgbClr val="F5F87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3BF895-DAFF-469B-A8EB-21967BC0724E}" type="doc">
      <dgm:prSet loTypeId="urn:microsoft.com/office/officeart/2005/8/layout/venn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22EB259-1781-40EE-BBAF-D12E545DA798}">
      <dgm:prSet phldrT="[Текст]" custT="1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ru-RU" sz="1800" b="1" dirty="0" smtClean="0"/>
            <a:t>Социальная практика</a:t>
          </a:r>
          <a:endParaRPr lang="ru-RU" sz="1800" b="1" dirty="0"/>
        </a:p>
      </dgm:t>
    </dgm:pt>
    <dgm:pt modelId="{FABF550F-3CBB-450D-A65E-6533A2D38158}" type="sibTrans" cxnId="{FB5D7B0A-38DF-4911-8BDF-5B7DD183DB1B}">
      <dgm:prSet/>
      <dgm:spPr/>
      <dgm:t>
        <a:bodyPr/>
        <a:lstStyle/>
        <a:p>
          <a:endParaRPr lang="ru-RU"/>
        </a:p>
      </dgm:t>
    </dgm:pt>
    <dgm:pt modelId="{E3212D90-6042-4FE9-99B4-1D25EF25C3C2}" type="parTrans" cxnId="{FB5D7B0A-38DF-4911-8BDF-5B7DD183DB1B}">
      <dgm:prSet/>
      <dgm:spPr/>
      <dgm:t>
        <a:bodyPr/>
        <a:lstStyle/>
        <a:p>
          <a:endParaRPr lang="ru-RU"/>
        </a:p>
      </dgm:t>
    </dgm:pt>
    <dgm:pt modelId="{A81E24AE-AFAD-4ABA-B1E4-476FF5F6840A}">
      <dgm:prSet phldrT="[Текст]" custT="1"/>
      <dgm:spPr>
        <a:solidFill>
          <a:srgbClr val="FA5C50">
            <a:alpha val="49804"/>
          </a:srgbClr>
        </a:solidFill>
      </dgm:spPr>
      <dgm:t>
        <a:bodyPr/>
        <a:lstStyle/>
        <a:p>
          <a:r>
            <a:rPr lang="ru-RU" sz="2000" b="1" dirty="0" smtClean="0"/>
            <a:t>Просмотр фильма</a:t>
          </a:r>
          <a:endParaRPr lang="ru-RU" sz="2000" b="1" dirty="0"/>
        </a:p>
      </dgm:t>
    </dgm:pt>
    <dgm:pt modelId="{F8BBFFD2-4824-4538-B8CA-B6903B37C8DB}" type="sibTrans" cxnId="{87C44478-058E-41E9-82EE-00EAB232D88A}">
      <dgm:prSet/>
      <dgm:spPr/>
      <dgm:t>
        <a:bodyPr/>
        <a:lstStyle/>
        <a:p>
          <a:endParaRPr lang="ru-RU"/>
        </a:p>
      </dgm:t>
    </dgm:pt>
    <dgm:pt modelId="{9180EEEB-29D9-449D-AAB9-4A7622A1ABDF}" type="parTrans" cxnId="{87C44478-058E-41E9-82EE-00EAB232D88A}">
      <dgm:prSet/>
      <dgm:spPr/>
      <dgm:t>
        <a:bodyPr/>
        <a:lstStyle/>
        <a:p>
          <a:endParaRPr lang="ru-RU"/>
        </a:p>
      </dgm:t>
    </dgm:pt>
    <dgm:pt modelId="{A4381DF7-C572-4F02-A165-8EA94FED2E0E}">
      <dgm:prSet phldrT="[Текст]" custT="1"/>
      <dgm:spPr>
        <a:solidFill>
          <a:srgbClr val="57FFBB">
            <a:alpha val="49804"/>
          </a:srgbClr>
        </a:solidFill>
      </dgm:spPr>
      <dgm:t>
        <a:bodyPr/>
        <a:lstStyle/>
        <a:p>
          <a:r>
            <a:rPr lang="ru-RU" sz="2000" b="1" dirty="0" err="1" smtClean="0"/>
            <a:t>Обсужде</a:t>
          </a:r>
          <a:r>
            <a:rPr lang="ru-RU" sz="2000" b="1" dirty="0" smtClean="0"/>
            <a:t>-</a:t>
          </a:r>
        </a:p>
        <a:p>
          <a:r>
            <a:rPr lang="ru-RU" sz="2000" b="1" dirty="0" err="1" smtClean="0"/>
            <a:t>ние</a:t>
          </a:r>
          <a:r>
            <a:rPr lang="ru-RU" sz="2000" b="1" dirty="0" smtClean="0"/>
            <a:t> </a:t>
          </a:r>
          <a:endParaRPr lang="ru-RU" sz="2000" b="1" dirty="0"/>
        </a:p>
      </dgm:t>
    </dgm:pt>
    <dgm:pt modelId="{8E3042A2-09A9-4E91-AF96-0A1BFCF3CD5E}" type="parTrans" cxnId="{C088D6FC-A90E-4649-B6F9-44BE44E58E11}">
      <dgm:prSet/>
      <dgm:spPr/>
      <dgm:t>
        <a:bodyPr/>
        <a:lstStyle/>
        <a:p>
          <a:endParaRPr lang="ru-RU"/>
        </a:p>
      </dgm:t>
    </dgm:pt>
    <dgm:pt modelId="{B9F4C687-0F22-47E3-9125-22F6833AD794}" type="sibTrans" cxnId="{C088D6FC-A90E-4649-B6F9-44BE44E58E11}">
      <dgm:prSet/>
      <dgm:spPr/>
      <dgm:t>
        <a:bodyPr/>
        <a:lstStyle/>
        <a:p>
          <a:endParaRPr lang="ru-RU"/>
        </a:p>
      </dgm:t>
    </dgm:pt>
    <dgm:pt modelId="{E9C20E4D-CC2D-4C1F-A335-3E5D0DC72695}" type="pres">
      <dgm:prSet presAssocID="{7B3BF895-DAFF-469B-A8EB-21967BC0724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31CB74-424F-4F36-A6C1-7A1D80530C6B}" type="pres">
      <dgm:prSet presAssocID="{A81E24AE-AFAD-4ABA-B1E4-476FF5F6840A}" presName="Name5" presStyleLbl="vennNode1" presStyleIdx="0" presStyleCnt="3" custLinFactNeighborX="11121" custLinFactNeighborY="-148">
        <dgm:presLayoutVars>
          <dgm:bulletEnabled val="1"/>
        </dgm:presLayoutVars>
      </dgm:prSet>
      <dgm:spPr>
        <a:prstGeom prst="donut">
          <a:avLst/>
        </a:prstGeom>
      </dgm:spPr>
      <dgm:t>
        <a:bodyPr/>
        <a:lstStyle/>
        <a:p>
          <a:endParaRPr lang="ru-RU"/>
        </a:p>
      </dgm:t>
    </dgm:pt>
    <dgm:pt modelId="{E4BF4B14-3531-4D73-ADF9-CBC155EED00D}" type="pres">
      <dgm:prSet presAssocID="{F8BBFFD2-4824-4538-B8CA-B6903B37C8DB}" presName="space" presStyleCnt="0"/>
      <dgm:spPr/>
    </dgm:pt>
    <dgm:pt modelId="{CFC9025E-A320-431F-AD4F-924433DD331B}" type="pres">
      <dgm:prSet presAssocID="{A4381DF7-C572-4F02-A165-8EA94FED2E0E}" presName="Name5" presStyleLbl="vennNode1" presStyleIdx="1" presStyleCnt="3" custLinFactNeighborX="18187" custLinFactNeighborY="813">
        <dgm:presLayoutVars>
          <dgm:bulletEnabled val="1"/>
        </dgm:presLayoutVars>
      </dgm:prSet>
      <dgm:spPr>
        <a:prstGeom prst="donut">
          <a:avLst/>
        </a:prstGeom>
      </dgm:spPr>
      <dgm:t>
        <a:bodyPr/>
        <a:lstStyle/>
        <a:p>
          <a:endParaRPr lang="ru-RU"/>
        </a:p>
      </dgm:t>
    </dgm:pt>
    <dgm:pt modelId="{E4BCB53B-AF21-4D2E-BB8E-B2A4C336B445}" type="pres">
      <dgm:prSet presAssocID="{B9F4C687-0F22-47E3-9125-22F6833AD794}" presName="space" presStyleCnt="0"/>
      <dgm:spPr/>
    </dgm:pt>
    <dgm:pt modelId="{550AE22A-ACC2-46F0-A00C-DD5B95632383}" type="pres">
      <dgm:prSet presAssocID="{822EB259-1781-40EE-BBAF-D12E545DA798}" presName="Name5" presStyleLbl="vennNode1" presStyleIdx="2" presStyleCnt="3" custLinFactNeighborX="21990" custLinFactNeighborY="813">
        <dgm:presLayoutVars>
          <dgm:bulletEnabled val="1"/>
        </dgm:presLayoutVars>
      </dgm:prSet>
      <dgm:spPr>
        <a:prstGeom prst="donut">
          <a:avLst/>
        </a:prstGeom>
      </dgm:spPr>
      <dgm:t>
        <a:bodyPr/>
        <a:lstStyle/>
        <a:p>
          <a:endParaRPr lang="ru-RU"/>
        </a:p>
      </dgm:t>
    </dgm:pt>
  </dgm:ptLst>
  <dgm:cxnLst>
    <dgm:cxn modelId="{77E8F67D-2434-438A-B8FB-A1D6D062E209}" type="presOf" srcId="{822EB259-1781-40EE-BBAF-D12E545DA798}" destId="{550AE22A-ACC2-46F0-A00C-DD5B95632383}" srcOrd="0" destOrd="0" presId="urn:microsoft.com/office/officeart/2005/8/layout/venn3"/>
    <dgm:cxn modelId="{54AB64DA-40D2-498B-B186-571C67D7CBBC}" type="presOf" srcId="{A81E24AE-AFAD-4ABA-B1E4-476FF5F6840A}" destId="{5E31CB74-424F-4F36-A6C1-7A1D80530C6B}" srcOrd="0" destOrd="0" presId="urn:microsoft.com/office/officeart/2005/8/layout/venn3"/>
    <dgm:cxn modelId="{B26D83DA-119A-4256-A7ED-0FE87D65EAA3}" type="presOf" srcId="{A4381DF7-C572-4F02-A165-8EA94FED2E0E}" destId="{CFC9025E-A320-431F-AD4F-924433DD331B}" srcOrd="0" destOrd="0" presId="urn:microsoft.com/office/officeart/2005/8/layout/venn3"/>
    <dgm:cxn modelId="{F386259A-E8EE-484B-AA1F-E1B71270E7F8}" type="presOf" srcId="{7B3BF895-DAFF-469B-A8EB-21967BC0724E}" destId="{E9C20E4D-CC2D-4C1F-A335-3E5D0DC72695}" srcOrd="0" destOrd="0" presId="urn:microsoft.com/office/officeart/2005/8/layout/venn3"/>
    <dgm:cxn modelId="{87C44478-058E-41E9-82EE-00EAB232D88A}" srcId="{7B3BF895-DAFF-469B-A8EB-21967BC0724E}" destId="{A81E24AE-AFAD-4ABA-B1E4-476FF5F6840A}" srcOrd="0" destOrd="0" parTransId="{9180EEEB-29D9-449D-AAB9-4A7622A1ABDF}" sibTransId="{F8BBFFD2-4824-4538-B8CA-B6903B37C8DB}"/>
    <dgm:cxn modelId="{C088D6FC-A90E-4649-B6F9-44BE44E58E11}" srcId="{7B3BF895-DAFF-469B-A8EB-21967BC0724E}" destId="{A4381DF7-C572-4F02-A165-8EA94FED2E0E}" srcOrd="1" destOrd="0" parTransId="{8E3042A2-09A9-4E91-AF96-0A1BFCF3CD5E}" sibTransId="{B9F4C687-0F22-47E3-9125-22F6833AD794}"/>
    <dgm:cxn modelId="{FB5D7B0A-38DF-4911-8BDF-5B7DD183DB1B}" srcId="{7B3BF895-DAFF-469B-A8EB-21967BC0724E}" destId="{822EB259-1781-40EE-BBAF-D12E545DA798}" srcOrd="2" destOrd="0" parTransId="{E3212D90-6042-4FE9-99B4-1D25EF25C3C2}" sibTransId="{FABF550F-3CBB-450D-A65E-6533A2D38158}"/>
    <dgm:cxn modelId="{6E5CF848-4AB5-4188-9FD2-207528B3532A}" type="presParOf" srcId="{E9C20E4D-CC2D-4C1F-A335-3E5D0DC72695}" destId="{5E31CB74-424F-4F36-A6C1-7A1D80530C6B}" srcOrd="0" destOrd="0" presId="urn:microsoft.com/office/officeart/2005/8/layout/venn3"/>
    <dgm:cxn modelId="{AF241E5D-5FA6-4ECA-9589-5C281A35B7F2}" type="presParOf" srcId="{E9C20E4D-CC2D-4C1F-A335-3E5D0DC72695}" destId="{E4BF4B14-3531-4D73-ADF9-CBC155EED00D}" srcOrd="1" destOrd="0" presId="urn:microsoft.com/office/officeart/2005/8/layout/venn3"/>
    <dgm:cxn modelId="{B2242F29-93F0-49C8-B179-35FD7CF2B2C7}" type="presParOf" srcId="{E9C20E4D-CC2D-4C1F-A335-3E5D0DC72695}" destId="{CFC9025E-A320-431F-AD4F-924433DD331B}" srcOrd="2" destOrd="0" presId="urn:microsoft.com/office/officeart/2005/8/layout/venn3"/>
    <dgm:cxn modelId="{644FF94F-C44F-4ECE-BACB-9D458921353F}" type="presParOf" srcId="{E9C20E4D-CC2D-4C1F-A335-3E5D0DC72695}" destId="{E4BCB53B-AF21-4D2E-BB8E-B2A4C336B445}" srcOrd="3" destOrd="0" presId="urn:microsoft.com/office/officeart/2005/8/layout/venn3"/>
    <dgm:cxn modelId="{97365A88-06BF-4570-9B40-BE26777F6B7F}" type="presParOf" srcId="{E9C20E4D-CC2D-4C1F-A335-3E5D0DC72695}" destId="{550AE22A-ACC2-46F0-A00C-DD5B95632383}" srcOrd="4" destOrd="0" presId="urn:microsoft.com/office/officeart/2005/8/layout/venn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B226-C0C4-419E-87B2-362D8C89336C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3D151-13F3-4140-BA42-0ACF20CE6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B226-C0C4-419E-87B2-362D8C89336C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3D151-13F3-4140-BA42-0ACF20CE6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B226-C0C4-419E-87B2-362D8C89336C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3D151-13F3-4140-BA42-0ACF20CE6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B226-C0C4-419E-87B2-362D8C89336C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3D151-13F3-4140-BA42-0ACF20CE6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B226-C0C4-419E-87B2-362D8C89336C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3D151-13F3-4140-BA42-0ACF20CE6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B226-C0C4-419E-87B2-362D8C89336C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3D151-13F3-4140-BA42-0ACF20CE6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B226-C0C4-419E-87B2-362D8C89336C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3D151-13F3-4140-BA42-0ACF20CE6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B226-C0C4-419E-87B2-362D8C89336C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3D151-13F3-4140-BA42-0ACF20CE6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B226-C0C4-419E-87B2-362D8C89336C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3D151-13F3-4140-BA42-0ACF20CE6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B226-C0C4-419E-87B2-362D8C89336C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3D151-13F3-4140-BA42-0ACF20CE6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B226-C0C4-419E-87B2-362D8C89336C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3D151-13F3-4140-BA42-0ACF20CE6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5B226-C0C4-419E-87B2-362D8C89336C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3D151-13F3-4140-BA42-0ACF20CE6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vsepomogajutvse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kinouroki.org/parent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9.11.2022\киноуро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571744"/>
            <a:ext cx="4572032" cy="45720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285728"/>
            <a:ext cx="5558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Общешкольное родительское собрание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538" y="1571612"/>
            <a:ext cx="90864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Всероссийский народный проект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2016" y="5214950"/>
            <a:ext cx="35019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Сорогина</a:t>
            </a:r>
            <a:r>
              <a:rPr lang="ru-RU" dirty="0" smtClean="0"/>
              <a:t> Лариса Александровна,</a:t>
            </a:r>
          </a:p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Новорождественская</a:t>
            </a:r>
            <a:r>
              <a:rPr lang="ru-RU" dirty="0" smtClean="0"/>
              <a:t> СОШ»</a:t>
            </a:r>
          </a:p>
          <a:p>
            <a:r>
              <a:rPr lang="ru-RU" dirty="0" smtClean="0"/>
              <a:t>с/</a:t>
            </a:r>
            <a:r>
              <a:rPr lang="ru-RU" dirty="0" err="1" smtClean="0"/>
              <a:t>п</a:t>
            </a:r>
            <a:r>
              <a:rPr lang="ru-RU" dirty="0" smtClean="0"/>
              <a:t> МБОУ «СОШ №7» г. Лысьва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9.11.2022\киноурок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1071570" cy="107157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1928802"/>
            <a:ext cx="86439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i="1" dirty="0" smtClean="0">
                <a:solidFill>
                  <a:srgbClr val="C00000"/>
                </a:solidFill>
                <a:latin typeface="Segoe Print" pitchFamily="2" charset="0"/>
              </a:rPr>
              <a:t>Дома-то и не голод, да подарок дорог.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143248"/>
            <a:ext cx="87868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i="1" dirty="0" smtClean="0">
                <a:solidFill>
                  <a:srgbClr val="007635"/>
                </a:solidFill>
                <a:latin typeface="Segoe Print" pitchFamily="2" charset="0"/>
              </a:rPr>
              <a:t>Дорог подарочек не выпрошенный.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4143380"/>
            <a:ext cx="878684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Segoe Print" pitchFamily="2" charset="0"/>
              </a:rPr>
              <a:t>Каждый подарок – это пожелание счастья. 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9.11.2022\киноурок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1071570" cy="1071570"/>
          </a:xfrm>
          <a:prstGeom prst="rect">
            <a:avLst/>
          </a:prstGeom>
          <a:noFill/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643050"/>
            <a:ext cx="6643734" cy="3532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714480" y="857232"/>
            <a:ext cx="52444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Новогодний подарок</a:t>
            </a:r>
            <a:endParaRPr lang="ru-RU" sz="4400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122" name="Picture 2" descr="G:\Фильм - Новогодний подарок\New-Year-Gift-PNG-Backgroun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35039">
            <a:off x="6554674" y="4903284"/>
            <a:ext cx="1388272" cy="1623892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57158" y="5429264"/>
            <a:ext cx="578647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 такое дар?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Чем отличаются дар и подарок?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является более важным?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9.11.2022\киноурок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1071570" cy="107157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71472" y="1571612"/>
            <a:ext cx="85725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Сформулируйте одной фразой смысл фильма.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71472" y="2285992"/>
            <a:ext cx="80010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Случайно ли действие происходит в Новый год?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по-вашему, зачем автору фильма нужно именно это время?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71472" y="3214686"/>
            <a:ext cx="78581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Сергея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повесили на ёлку конфетки с пожеланиями? Как по-вашему, что они там написали?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42910" y="5929330"/>
            <a:ext cx="80724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что такое настоящий подарок – по версии Марьяны?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71472" y="4143380"/>
            <a:ext cx="578647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 такое дар?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Чем отличаются дар и подарок?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является более важным?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42910" y="5357826"/>
            <a:ext cx="80724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приносит большую радость, дарить или получать подарки?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214290"/>
            <a:ext cx="44291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Новогодний подарок</a:t>
            </a:r>
            <a:endParaRPr lang="ru-RU" sz="3200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10585">
            <a:off x="6299223" y="391021"/>
            <a:ext cx="2487005" cy="132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/>
      <p:bldP spid="6148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9.11.2022\киноурок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1071570" cy="107157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2214554"/>
            <a:ext cx="792961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«Если можешь сделать подарок, то не медли с этим, помня, что обстоятельства переменчивы». </a:t>
            </a:r>
          </a:p>
          <a:p>
            <a:pPr algn="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Демокрит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Абдерский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9.11.2022\киноурок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1071570" cy="107157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1428736"/>
            <a:ext cx="85011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Киноуроки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школах России»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то инновационная система воспитания.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 рамках проекта создаются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киноуроки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профессиональные художественные фильмы для школьников о дружбе, справедливости, благородстве и других нравственных человеческих качествах.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429000"/>
            <a:ext cx="878684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Создание инновационной системы воспитания гармонично развитой и социально ответственной личности на основе нравственных ценностей.</a:t>
            </a:r>
            <a:endParaRPr lang="ru-RU" sz="2000" b="1" i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4786322"/>
            <a:ext cx="84296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Миссия проекта: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Воспитание поколений выпускников школ 2030-2040 гг. 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 сформированной широкой библиотекой этических качеств,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высоким уровнем социальной и интеллектуальной компетенции.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9.11.2022\киноурок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1071570" cy="107157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8662" y="2285992"/>
            <a:ext cx="7572428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Сформирована таблица созидательных качеств личности, в соответствии с количеством месяцев обучения в общеобразовательных учреждениях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1 по 11 классы.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4071942"/>
            <a:ext cx="7643866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Уровень сложности вводимых понятий (ценностей) увеличивается от месяца к месяцу, от одного учебного года к другому, с учётом взросления школьников, их готовности к восприятию более сложного и глубокого материала.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142984"/>
            <a:ext cx="842301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Формируемые качества, ценности</a:t>
            </a:r>
            <a:endParaRPr lang="ru-RU" sz="4400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142984"/>
            <a:ext cx="78222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Один </a:t>
            </a:r>
            <a:r>
              <a:rPr lang="ru-RU" sz="4400" cap="none" spc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киноурок</a:t>
            </a:r>
            <a:r>
              <a:rPr lang="ru-RU" sz="4400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– одно качество</a:t>
            </a:r>
            <a:endParaRPr lang="ru-RU" sz="4400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Picture 2" descr="F:\9.11.2022\киноурок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1071570" cy="107157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2643182"/>
            <a:ext cx="4071966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/>
              <a:t>Мечта</a:t>
            </a:r>
            <a:r>
              <a:rPr lang="ru-RU" dirty="0"/>
              <a:t> - «Эра» </a:t>
            </a:r>
          </a:p>
          <a:p>
            <a:r>
              <a:rPr lang="ru-RU" b="1" dirty="0"/>
              <a:t>Радость за другого</a:t>
            </a:r>
            <a:r>
              <a:rPr lang="ru-RU" dirty="0"/>
              <a:t> - «Мандарин» </a:t>
            </a:r>
          </a:p>
          <a:p>
            <a:r>
              <a:rPr lang="ru-RU" b="1" dirty="0"/>
              <a:t>Дружба </a:t>
            </a:r>
            <a:r>
              <a:rPr lang="ru-RU" dirty="0"/>
              <a:t>- «Не трус и не предатель» </a:t>
            </a:r>
          </a:p>
          <a:p>
            <a:r>
              <a:rPr lang="ru-RU" b="1" dirty="0"/>
              <a:t>Мужество</a:t>
            </a:r>
            <a:r>
              <a:rPr lang="ru-RU" dirty="0"/>
              <a:t> - «Шайба»  </a:t>
            </a:r>
          </a:p>
          <a:p>
            <a:r>
              <a:rPr lang="ru-RU" b="1" dirty="0"/>
              <a:t>Помощь вместо осуждения</a:t>
            </a:r>
            <a:r>
              <a:rPr lang="ru-RU" dirty="0"/>
              <a:t> - «Друг в беде не бросит» </a:t>
            </a:r>
          </a:p>
          <a:p>
            <a:r>
              <a:rPr lang="ru-RU" b="1" dirty="0"/>
              <a:t>Доброжелательность</a:t>
            </a:r>
            <a:r>
              <a:rPr lang="ru-RU" dirty="0"/>
              <a:t> - «Хорошие песни» </a:t>
            </a:r>
          </a:p>
          <a:p>
            <a:r>
              <a:rPr lang="ru-RU" b="1" dirty="0"/>
              <a:t>Отзывчивость</a:t>
            </a:r>
            <a:r>
              <a:rPr lang="ru-RU" dirty="0"/>
              <a:t> - «Воин света» </a:t>
            </a:r>
          </a:p>
          <a:p>
            <a:r>
              <a:rPr lang="ru-RU" b="1" dirty="0"/>
              <a:t>Воображение, фантазия</a:t>
            </a:r>
            <a:r>
              <a:rPr lang="ru-RU" dirty="0"/>
              <a:t> - «Мой друг единорог» </a:t>
            </a:r>
          </a:p>
          <a:p>
            <a:r>
              <a:rPr lang="ru-RU" b="1" dirty="0"/>
              <a:t>Патриотизм</a:t>
            </a:r>
            <a:r>
              <a:rPr lang="ru-RU" dirty="0"/>
              <a:t> - «Наследники Победы»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034" y="2071678"/>
            <a:ext cx="1293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1 класс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7752" y="2071678"/>
            <a:ext cx="1293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2</a:t>
            </a:r>
            <a:r>
              <a:rPr lang="ru-RU" sz="2800" b="1" dirty="0" smtClean="0">
                <a:solidFill>
                  <a:srgbClr val="C00000"/>
                </a:solidFill>
              </a:rPr>
              <a:t> класс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43438" y="2643182"/>
            <a:ext cx="4286280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Дружелюбие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«Песня ветра»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Герой, пример для подражания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«Ванька адмирал»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Благородство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«Мой друг Дима Зорин»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Аккуратность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«Экзамен»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Дружба народов -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Любознательность -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Радость познания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«Когда небо улыбается»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Экология снаружи – экология внутри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Стеша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Чувство долга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«Лошадка для героя»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20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142984"/>
            <a:ext cx="78222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Один </a:t>
            </a:r>
            <a:r>
              <a:rPr lang="ru-RU" sz="4400" cap="none" spc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киноурок</a:t>
            </a:r>
            <a:r>
              <a:rPr lang="ru-RU" sz="4400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– одно качество</a:t>
            </a:r>
            <a:endParaRPr lang="ru-RU" sz="4400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2071678"/>
            <a:ext cx="1293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3</a:t>
            </a:r>
            <a:r>
              <a:rPr lang="ru-RU" sz="2800" b="1" dirty="0" smtClean="0">
                <a:solidFill>
                  <a:srgbClr val="C00000"/>
                </a:solidFill>
              </a:rPr>
              <a:t> класс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57752" y="2071678"/>
            <a:ext cx="1293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4 класс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F:\9.11.2022\киноурок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1071570" cy="1071570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4282" y="2643182"/>
            <a:ext cx="4071966" cy="31393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Честность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- «Мой танец»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Добро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- «Новогодний подарок»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Честь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- «Честь имею»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Внимательность, наблюдательность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«8 марта»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Уважение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- «Три солнца»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Трудолюбие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-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Чистодей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»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Самооборона, самозащита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- «Звёзды из колодца»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Подвиг -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Вежливость -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643438" y="2643182"/>
            <a:ext cx="4286280" cy="31393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Коллективизм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- «Дом»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Справедливость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– «Мост»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Ответственность (за свои поступки перед другими)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- «Александр»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Моральный выбор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- «Трудный выбор»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Бескорыстие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- «За руку с богом»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Верность идеалам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- «Другой мир»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Милосердие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- «Музыка внутри»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Созидательный труд 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Благодарность, признательность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«С Новым годом, Раиса Родионовна!»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0481" grpId="0" animBg="1"/>
      <p:bldP spid="204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928670"/>
            <a:ext cx="78222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Один </a:t>
            </a:r>
            <a:r>
              <a:rPr lang="ru-RU" sz="4400" cap="none" spc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киноурок</a:t>
            </a:r>
            <a:r>
              <a:rPr lang="ru-RU" sz="4400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– одно качество</a:t>
            </a:r>
            <a:endParaRPr lang="ru-RU" sz="4400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Picture 2" descr="F:\9.11.2022\киноурок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1071570" cy="107157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3214686"/>
            <a:ext cx="2928958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 smtClean="0"/>
              <a:t>Смелость, отвага</a:t>
            </a:r>
          </a:p>
          <a:p>
            <a:r>
              <a:rPr lang="ru-RU" sz="1600" b="1" dirty="0" smtClean="0"/>
              <a:t>Единство слова и дела</a:t>
            </a:r>
          </a:p>
          <a:p>
            <a:r>
              <a:rPr lang="ru-RU" sz="1600" b="1" dirty="0" smtClean="0"/>
              <a:t>Целеустремлённость</a:t>
            </a:r>
          </a:p>
          <a:p>
            <a:r>
              <a:rPr lang="ru-RU" sz="1600" b="1" dirty="0" smtClean="0"/>
              <a:t>Счастье</a:t>
            </a:r>
          </a:p>
          <a:p>
            <a:r>
              <a:rPr lang="ru-RU" sz="1600" b="1" dirty="0" smtClean="0"/>
              <a:t>Взаимопомощь</a:t>
            </a:r>
          </a:p>
          <a:p>
            <a:r>
              <a:rPr lang="ru-RU" sz="1600" b="1" dirty="0" smtClean="0"/>
              <a:t>Совесть</a:t>
            </a:r>
          </a:p>
          <a:p>
            <a:r>
              <a:rPr lang="ru-RU" sz="1600" b="1" dirty="0" smtClean="0"/>
              <a:t>Творческая самодеятельность</a:t>
            </a:r>
          </a:p>
          <a:p>
            <a:r>
              <a:rPr lang="ru-RU" sz="1600" b="1" dirty="0" smtClean="0"/>
              <a:t>Личная ответственность </a:t>
            </a:r>
          </a:p>
          <a:p>
            <a:r>
              <a:rPr lang="ru-RU" sz="1600" b="1" dirty="0" smtClean="0"/>
              <a:t>(перед собой)</a:t>
            </a:r>
          </a:p>
          <a:p>
            <a:r>
              <a:rPr lang="ru-RU" sz="1600" b="1" dirty="0" smtClean="0"/>
              <a:t>Усердие, добросовестность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4303455"/>
            <a:ext cx="2571768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 smtClean="0"/>
              <a:t>Активность</a:t>
            </a:r>
          </a:p>
          <a:p>
            <a:r>
              <a:rPr lang="ru-RU" sz="1600" b="1" dirty="0" smtClean="0"/>
              <a:t>Оптимизм</a:t>
            </a:r>
          </a:p>
          <a:p>
            <a:r>
              <a:rPr lang="ru-RU" sz="1600" b="1" dirty="0" smtClean="0"/>
              <a:t>Принципиальность</a:t>
            </a:r>
          </a:p>
          <a:p>
            <a:r>
              <a:rPr lang="ru-RU" sz="1600" b="1" dirty="0" smtClean="0"/>
              <a:t>Искренность</a:t>
            </a:r>
          </a:p>
          <a:p>
            <a:r>
              <a:rPr lang="ru-RU" sz="1600" b="1" dirty="0" smtClean="0"/>
              <a:t>Инициатива</a:t>
            </a:r>
          </a:p>
          <a:p>
            <a:r>
              <a:rPr lang="ru-RU" sz="1600" b="1" dirty="0" smtClean="0"/>
              <a:t>Самокритика</a:t>
            </a:r>
          </a:p>
          <a:p>
            <a:r>
              <a:rPr lang="ru-RU" sz="1600" b="1" dirty="0" smtClean="0"/>
              <a:t>Простота</a:t>
            </a:r>
          </a:p>
          <a:p>
            <a:r>
              <a:rPr lang="ru-RU" sz="1600" b="1" dirty="0" smtClean="0"/>
              <a:t>Выдержка, сдержанность </a:t>
            </a:r>
          </a:p>
          <a:p>
            <a:r>
              <a:rPr lang="ru-RU" sz="1600" b="1" dirty="0" smtClean="0"/>
              <a:t>Восхищение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57554" y="1857364"/>
            <a:ext cx="2643206" cy="23391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 smtClean="0"/>
              <a:t>Чуткость </a:t>
            </a:r>
          </a:p>
          <a:p>
            <a:r>
              <a:rPr lang="ru-RU" sz="1600" b="1" dirty="0" smtClean="0"/>
              <a:t>Пример</a:t>
            </a:r>
          </a:p>
          <a:p>
            <a:r>
              <a:rPr lang="ru-RU" sz="1600" b="1" dirty="0" smtClean="0"/>
              <a:t>Убеждённость, идейность</a:t>
            </a:r>
          </a:p>
          <a:p>
            <a:r>
              <a:rPr lang="ru-RU" sz="1600" b="1" dirty="0" smtClean="0"/>
              <a:t>Находчивость, смекалка</a:t>
            </a:r>
          </a:p>
          <a:p>
            <a:r>
              <a:rPr lang="ru-RU" sz="1600" b="1" dirty="0" smtClean="0"/>
              <a:t>Солидарность</a:t>
            </a:r>
          </a:p>
          <a:p>
            <a:r>
              <a:rPr lang="ru-RU" sz="1600" b="1" dirty="0" smtClean="0"/>
              <a:t>Доверие</a:t>
            </a:r>
          </a:p>
          <a:p>
            <a:r>
              <a:rPr lang="ru-RU" sz="1600" b="1" dirty="0" smtClean="0"/>
              <a:t>Терпение</a:t>
            </a:r>
          </a:p>
          <a:p>
            <a:r>
              <a:rPr lang="ru-RU" sz="1600" b="1" dirty="0" smtClean="0"/>
              <a:t>Требовательность к себе</a:t>
            </a:r>
            <a:endParaRPr lang="ru-RU" sz="1600" dirty="0" smtClean="0"/>
          </a:p>
          <a:p>
            <a:r>
              <a:rPr lang="ru-RU" sz="1600" b="1" dirty="0" smtClean="0"/>
              <a:t>Человечность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15074" y="1857364"/>
            <a:ext cx="2643206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 smtClean="0"/>
              <a:t>Мотив, побуждение</a:t>
            </a:r>
          </a:p>
          <a:p>
            <a:r>
              <a:rPr lang="ru-RU" sz="1600" b="1" dirty="0" smtClean="0"/>
              <a:t>Сознательность</a:t>
            </a:r>
          </a:p>
          <a:p>
            <a:r>
              <a:rPr lang="ru-RU" sz="1600" b="1" dirty="0" smtClean="0"/>
              <a:t>Обдуманность действий</a:t>
            </a:r>
          </a:p>
          <a:p>
            <a:r>
              <a:rPr lang="ru-RU" sz="1600" b="1" dirty="0" smtClean="0"/>
              <a:t>Миролюбие </a:t>
            </a:r>
          </a:p>
          <a:p>
            <a:r>
              <a:rPr lang="ru-RU" sz="1600" b="1" dirty="0" smtClean="0"/>
              <a:t>Терпимость</a:t>
            </a:r>
          </a:p>
          <a:p>
            <a:r>
              <a:rPr lang="ru-RU" sz="1600" b="1" dirty="0" smtClean="0"/>
              <a:t>Великодушие</a:t>
            </a:r>
          </a:p>
          <a:p>
            <a:r>
              <a:rPr lang="ru-RU" sz="1600" b="1" dirty="0" smtClean="0"/>
              <a:t>Обязанность</a:t>
            </a:r>
          </a:p>
          <a:p>
            <a:r>
              <a:rPr lang="ru-RU" sz="1600" b="1" dirty="0" smtClean="0"/>
              <a:t>Дисциплинированность</a:t>
            </a:r>
          </a:p>
          <a:p>
            <a:r>
              <a:rPr lang="ru-RU" sz="1600" b="1" dirty="0" smtClean="0"/>
              <a:t>Сострадание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15074" y="4303455"/>
            <a:ext cx="2643206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 smtClean="0"/>
              <a:t>Самовоспитание</a:t>
            </a:r>
          </a:p>
          <a:p>
            <a:r>
              <a:rPr lang="ru-RU" sz="1600" b="1" dirty="0" smtClean="0"/>
              <a:t>Равновесие</a:t>
            </a:r>
          </a:p>
          <a:p>
            <a:r>
              <a:rPr lang="ru-RU" sz="1600" b="1" dirty="0" smtClean="0"/>
              <a:t>Твёрдость, стойкость</a:t>
            </a:r>
          </a:p>
          <a:p>
            <a:r>
              <a:rPr lang="ru-RU" sz="1600" b="1" dirty="0" smtClean="0"/>
              <a:t>Целесообразность, оправданность</a:t>
            </a:r>
          </a:p>
          <a:p>
            <a:r>
              <a:rPr lang="ru-RU" sz="1600" b="1" dirty="0" smtClean="0"/>
              <a:t>Сознательность</a:t>
            </a:r>
          </a:p>
          <a:p>
            <a:r>
              <a:rPr lang="ru-RU" sz="1600" b="1" dirty="0" smtClean="0"/>
              <a:t>Тактичность, деликатность</a:t>
            </a:r>
          </a:p>
          <a:p>
            <a:r>
              <a:rPr lang="ru-RU" sz="1600" b="1" dirty="0" smtClean="0"/>
              <a:t>Гуманность</a:t>
            </a:r>
          </a:p>
          <a:p>
            <a:r>
              <a:rPr lang="ru-RU" sz="1600" b="1" dirty="0" smtClean="0"/>
              <a:t>Любовь</a:t>
            </a:r>
          </a:p>
          <a:p>
            <a:r>
              <a:rPr lang="ru-RU" sz="1600" b="1" dirty="0" smtClean="0"/>
              <a:t>Самоуважение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00034" y="2285992"/>
            <a:ext cx="1841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5-9 классы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9.11.2022\киноурок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1071570" cy="1071570"/>
          </a:xfrm>
          <a:prstGeom prst="rect">
            <a:avLst/>
          </a:prstGeom>
          <a:noFill/>
        </p:spPr>
      </p:pic>
      <p:graphicFrame>
        <p:nvGraphicFramePr>
          <p:cNvPr id="4" name="Схема 3"/>
          <p:cNvGraphicFramePr/>
          <p:nvPr/>
        </p:nvGraphicFramePr>
        <p:xfrm>
          <a:off x="1285852" y="2214554"/>
          <a:ext cx="621510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Круговая стрелка 8"/>
          <p:cNvSpPr/>
          <p:nvPr/>
        </p:nvSpPr>
        <p:spPr>
          <a:xfrm rot="1635521" flipV="1">
            <a:off x="1154987" y="2777742"/>
            <a:ext cx="2857520" cy="2928958"/>
          </a:xfrm>
          <a:prstGeom prst="circularArrow">
            <a:avLst>
              <a:gd name="adj1" fmla="val 17934"/>
              <a:gd name="adj2" fmla="val 1534991"/>
              <a:gd name="adj3" fmla="val 19792052"/>
              <a:gd name="adj4" fmla="val 10800000"/>
              <a:gd name="adj5" fmla="val 17463"/>
            </a:avLst>
          </a:prstGeom>
          <a:solidFill>
            <a:srgbClr val="FB776D"/>
          </a:solidFill>
          <a:ln>
            <a:solidFill>
              <a:srgbClr val="FB77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Круговая стрелка 10"/>
          <p:cNvSpPr/>
          <p:nvPr/>
        </p:nvSpPr>
        <p:spPr>
          <a:xfrm rot="1635521" flipV="1">
            <a:off x="4869764" y="2777742"/>
            <a:ext cx="2857520" cy="2928958"/>
          </a:xfrm>
          <a:prstGeom prst="circularArrow">
            <a:avLst>
              <a:gd name="adj1" fmla="val 17934"/>
              <a:gd name="adj2" fmla="val 1534991"/>
              <a:gd name="adj3" fmla="val 19792052"/>
              <a:gd name="adj4" fmla="val 10800000"/>
              <a:gd name="adj5" fmla="val 17463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Круговая стрелка 11"/>
          <p:cNvSpPr/>
          <p:nvPr/>
        </p:nvSpPr>
        <p:spPr>
          <a:xfrm rot="1635521" flipV="1">
            <a:off x="3083813" y="2777743"/>
            <a:ext cx="2857520" cy="2928958"/>
          </a:xfrm>
          <a:prstGeom prst="circularArrow">
            <a:avLst>
              <a:gd name="adj1" fmla="val 17934"/>
              <a:gd name="adj2" fmla="val 1534991"/>
              <a:gd name="adj3" fmla="val 19792052"/>
              <a:gd name="adj4" fmla="val 10800000"/>
              <a:gd name="adj5" fmla="val 17463"/>
            </a:avLst>
          </a:prstGeom>
          <a:solidFill>
            <a:srgbClr val="00FF99"/>
          </a:solidFill>
          <a:ln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28794" y="2571744"/>
            <a:ext cx="1114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1 этап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9058" y="2571744"/>
            <a:ext cx="1114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2 этап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8" y="2571744"/>
            <a:ext cx="1114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3 этап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42976" y="1643050"/>
            <a:ext cx="60417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Этапы восприятия урока</a:t>
            </a:r>
            <a:endParaRPr lang="ru-RU" sz="4400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9.11.2022\киноурок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1071570" cy="107157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2214554"/>
            <a:ext cx="8001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Социальная </a:t>
            </a:r>
            <a:r>
              <a:rPr lang="ru-RU" sz="2400" b="1" dirty="0"/>
              <a:t>практика – общественно полезное дело, инициированное классом </a:t>
            </a:r>
            <a:r>
              <a:rPr lang="ru-RU" sz="2400" b="1" dirty="0" smtClean="0"/>
              <a:t>после проведения </a:t>
            </a:r>
            <a:r>
              <a:rPr lang="ru-RU" sz="2400" b="1" dirty="0" err="1"/>
              <a:t>киноурока</a:t>
            </a:r>
            <a:r>
              <a:rPr lang="ru-RU" sz="2400" b="1" dirty="0"/>
              <a:t>, которое позволяет проявить раскрываемое в фильме </a:t>
            </a:r>
            <a:r>
              <a:rPr lang="ru-RU" sz="2400" b="1" dirty="0" smtClean="0"/>
              <a:t>качество личности </a:t>
            </a:r>
            <a:r>
              <a:rPr lang="ru-RU" sz="2400" b="1" dirty="0"/>
              <a:t>на практике</a:t>
            </a:r>
            <a:r>
              <a:rPr lang="ru-RU" sz="2400" b="1" dirty="0" smtClean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1142984"/>
            <a:ext cx="55146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Социальные практики</a:t>
            </a:r>
            <a:endParaRPr lang="ru-RU" sz="4400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3929066"/>
            <a:ext cx="778674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Цель социальных практик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– создание условий для развития у детей и подростков понимания и принятия ценности созидательных качеств личности, формирования потребности в проявлении продуктивной социальной активности.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>
            <a:hlinkClick r:id="rId3"/>
          </p:cNvPr>
          <p:cNvSpPr/>
          <p:nvPr/>
        </p:nvSpPr>
        <p:spPr>
          <a:xfrm>
            <a:off x="785786" y="6143644"/>
            <a:ext cx="4733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hlinkClick r:id="rId3"/>
              </a:rPr>
              <a:t>https://vk.com/vsepomogajutvsem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9.11.2022\киноурок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1071570" cy="107157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214554"/>
            <a:ext cx="45030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hlinkClick r:id="rId3"/>
              </a:rPr>
              <a:t>https://kinouroki.org/parents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785794"/>
            <a:ext cx="590418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Родительский клуб</a:t>
            </a:r>
          </a:p>
          <a:p>
            <a:pPr algn="ctr"/>
            <a:r>
              <a:rPr lang="ru-RU" sz="44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«Воспитание человека»</a:t>
            </a:r>
            <a:endParaRPr lang="ru-RU" sz="4400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098" name="Picture 2" descr="C:\Users\Пользователь\Desktop\Снимок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9" y="2849720"/>
            <a:ext cx="8016252" cy="3722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721</Words>
  <Application>Microsoft Office PowerPoint</Application>
  <PresentationFormat>Экран (4:3)</PresentationFormat>
  <Paragraphs>144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</cp:revision>
  <dcterms:created xsi:type="dcterms:W3CDTF">2022-12-19T14:45:55Z</dcterms:created>
  <dcterms:modified xsi:type="dcterms:W3CDTF">2022-12-23T17:38:37Z</dcterms:modified>
</cp:coreProperties>
</file>